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62" r:id="rId6"/>
    <p:sldId id="261" r:id="rId7"/>
    <p:sldId id="260" r:id="rId8"/>
    <p:sldId id="259" r:id="rId9"/>
    <p:sldId id="258"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97130-108A-4039-A3AE-9F3B343AF700}"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97130-108A-4039-A3AE-9F3B343AF700}"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97130-108A-4039-A3AE-9F3B343AF700}"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97130-108A-4039-A3AE-9F3B343AF700}"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97130-108A-4039-A3AE-9F3B343AF700}"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97130-108A-4039-A3AE-9F3B343AF700}"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97130-108A-4039-A3AE-9F3B343AF700}" type="datetimeFigureOut">
              <a:rPr lang="en-US" smtClean="0"/>
              <a:pPr/>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97130-108A-4039-A3AE-9F3B343AF700}" type="datetimeFigureOut">
              <a:rPr lang="en-US" smtClean="0"/>
              <a:pPr/>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97130-108A-4039-A3AE-9F3B343AF700}" type="datetimeFigureOut">
              <a:rPr lang="en-US" smtClean="0"/>
              <a:pPr/>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97130-108A-4039-A3AE-9F3B343AF700}"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97130-108A-4039-A3AE-9F3B343AF700}"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31529-7636-48C1-A576-8EEF9C36FB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97130-108A-4039-A3AE-9F3B343AF700}" type="datetimeFigureOut">
              <a:rPr lang="en-US" smtClean="0"/>
              <a:pPr/>
              <a:t>8/16/2021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31529-7636-48C1-A576-8EEF9C36FB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4600" y="2286000"/>
            <a:ext cx="4076886" cy="923330"/>
          </a:xfrm>
          <a:prstGeom prst="rect">
            <a:avLst/>
          </a:prstGeom>
          <a:noFill/>
        </p:spPr>
        <p:txBody>
          <a:bodyPr wrap="none" lIns="91440" tIns="45720" rIns="91440" bIns="45720">
            <a:spAutoFit/>
          </a:bodyPr>
          <a:lstStyle/>
          <a:p>
            <a:pPr algn="ctr"/>
            <a:r>
              <a:rPr lang="en-US" sz="5400" b="1" cap="none" spc="0" dirty="0" smtClean="0">
                <a:ln w="12700">
                  <a:solidFill>
                    <a:srgbClr val="7030A0"/>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PAP Staining</a:t>
            </a:r>
            <a:endParaRPr lang="en-US" sz="5400" b="1" cap="none" spc="0" dirty="0">
              <a:ln w="12700">
                <a:solidFill>
                  <a:srgbClr val="7030A0"/>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95400"/>
            <a:ext cx="7543800" cy="2554545"/>
          </a:xfrm>
          <a:prstGeom prst="rect">
            <a:avLst/>
          </a:prstGeom>
          <a:noFill/>
        </p:spPr>
        <p:txBody>
          <a:bodyPr wrap="square" rtlCol="0">
            <a:spAutoFit/>
          </a:bodyPr>
          <a:lstStyle/>
          <a:p>
            <a:pPr algn="just">
              <a:lnSpc>
                <a:spcPct val="200000"/>
              </a:lnSpc>
            </a:pPr>
            <a:r>
              <a:rPr lang="en-US" sz="2000" b="1" dirty="0">
                <a:solidFill>
                  <a:srgbClr val="002060"/>
                </a:solidFill>
                <a:latin typeface="Times New Roman" pitchFamily="18" charset="0"/>
                <a:cs typeface="Times New Roman" pitchFamily="18" charset="0"/>
              </a:rPr>
              <a:t>Limitations of </a:t>
            </a:r>
            <a:r>
              <a:rPr lang="en-US" sz="2000" b="1" dirty="0" err="1">
                <a:solidFill>
                  <a:srgbClr val="002060"/>
                </a:solidFill>
                <a:latin typeface="Times New Roman" pitchFamily="18" charset="0"/>
                <a:cs typeface="Times New Roman" pitchFamily="18" charset="0"/>
              </a:rPr>
              <a:t>Papanicolaou</a:t>
            </a:r>
            <a:r>
              <a:rPr lang="en-US" sz="2000" b="1" dirty="0">
                <a:solidFill>
                  <a:srgbClr val="002060"/>
                </a:solidFill>
                <a:latin typeface="Times New Roman" pitchFamily="18" charset="0"/>
                <a:cs typeface="Times New Roman" pitchFamily="18" charset="0"/>
              </a:rPr>
              <a:t> Staining (Pap stain</a:t>
            </a:r>
            <a:r>
              <a:rPr lang="en-US" sz="2000" b="1" dirty="0" smtClean="0">
                <a:solidFill>
                  <a:srgbClr val="002060"/>
                </a:solidFill>
                <a:latin typeface="Times New Roman" pitchFamily="18" charset="0"/>
                <a:cs typeface="Times New Roman" pitchFamily="18" charset="0"/>
              </a:rPr>
              <a:t>)</a:t>
            </a:r>
          </a:p>
          <a:p>
            <a:pPr lvl="0" algn="just">
              <a:lnSpc>
                <a:spcPct val="200000"/>
              </a:lnSpc>
              <a:buFont typeface="Wingdings" pitchFamily="2" charset="2"/>
              <a:buChar char="v"/>
            </a:pP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is only a screening test that must be followed up with more specialized diagnostic tests.</a:t>
            </a:r>
          </a:p>
          <a:p>
            <a:pPr algn="just">
              <a:lnSpc>
                <a:spcPct val="200000"/>
              </a:lnSpc>
              <a:buFont typeface="Wingdings" pitchFamily="2" charset="2"/>
              <a:buChar char="v"/>
            </a:pPr>
            <a:r>
              <a:rPr lang="en-US" sz="2000" dirty="0">
                <a:latin typeface="Times New Roman" pitchFamily="18" charset="0"/>
                <a:cs typeface="Times New Roman" pitchFamily="18" charset="0"/>
              </a:rPr>
              <a:t>It has low sensitivity with limited accuracy.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533400"/>
            <a:ext cx="7924800" cy="5324535"/>
          </a:xfrm>
          <a:prstGeom prst="rect">
            <a:avLst/>
          </a:prstGeom>
          <a:noFill/>
        </p:spPr>
        <p:txBody>
          <a:bodyPr wrap="square" rtlCol="0">
            <a:spAutoFit/>
          </a:bodyPr>
          <a:lstStyle/>
          <a:p>
            <a:pPr algn="just">
              <a:buFont typeface="Wingdings" pitchFamily="2" charset="2"/>
              <a:buChar char="q"/>
            </a:pPr>
            <a:r>
              <a:rPr lang="en-US" sz="2000" dirty="0" err="1">
                <a:solidFill>
                  <a:srgbClr val="0070C0"/>
                </a:solidFill>
                <a:latin typeface="Times New Roman" pitchFamily="18" charset="0"/>
                <a:cs typeface="Times New Roman" pitchFamily="18" charset="0"/>
              </a:rPr>
              <a:t>Papanicolaou</a:t>
            </a:r>
            <a:r>
              <a:rPr lang="en-US" sz="2000" dirty="0">
                <a:solidFill>
                  <a:srgbClr val="0070C0"/>
                </a:solidFill>
                <a:latin typeface="Times New Roman" pitchFamily="18" charset="0"/>
                <a:cs typeface="Times New Roman" pitchFamily="18" charset="0"/>
              </a:rPr>
              <a:t> stain is also known as the pap stain and the procedure of the stain is known as a pap smear</a:t>
            </a:r>
            <a:r>
              <a:rPr lang="en-US" sz="2000" dirty="0" smtClean="0">
                <a:solidFill>
                  <a:srgbClr val="0070C0"/>
                </a:solidFill>
                <a:latin typeface="Times New Roman" pitchFamily="18" charset="0"/>
                <a:cs typeface="Times New Roman" pitchFamily="18" charset="0"/>
              </a:rPr>
              <a:t>.</a:t>
            </a:r>
          </a:p>
          <a:p>
            <a:pPr algn="just">
              <a:buFont typeface="Wingdings" pitchFamily="2" charset="2"/>
              <a:buChar char="q"/>
            </a:pPr>
            <a:endParaRPr lang="en-US" sz="2000" dirty="0">
              <a:solidFill>
                <a:srgbClr val="0070C0"/>
              </a:solidFill>
              <a:latin typeface="Times New Roman" pitchFamily="18" charset="0"/>
              <a:cs typeface="Times New Roman" pitchFamily="18" charset="0"/>
            </a:endParaRPr>
          </a:p>
          <a:p>
            <a:pPr lvl="0" algn="just">
              <a:buFont typeface="Wingdings" pitchFamily="2" charset="2"/>
              <a:buChar char="q"/>
            </a:pPr>
            <a:r>
              <a:rPr lang="en-US" sz="2000" dirty="0">
                <a:solidFill>
                  <a:srgbClr val="0070C0"/>
                </a:solidFill>
                <a:latin typeface="Times New Roman" pitchFamily="18" charset="0"/>
                <a:cs typeface="Times New Roman" pitchFamily="18" charset="0"/>
              </a:rPr>
              <a:t>It is a polychromatic stain that uses multiple dyes to differentially stain various components of the cells</a:t>
            </a:r>
            <a:r>
              <a:rPr lang="en-US" sz="2000" dirty="0" smtClean="0">
                <a:solidFill>
                  <a:srgbClr val="0070C0"/>
                </a:solidFill>
                <a:latin typeface="Times New Roman" pitchFamily="18" charset="0"/>
                <a:cs typeface="Times New Roman" pitchFamily="18" charset="0"/>
              </a:rPr>
              <a:t>.</a:t>
            </a:r>
          </a:p>
          <a:p>
            <a:pPr lvl="0" algn="just">
              <a:buFont typeface="Wingdings" pitchFamily="2" charset="2"/>
              <a:buChar char="q"/>
            </a:pPr>
            <a:endParaRPr lang="en-US" sz="2000" dirty="0">
              <a:solidFill>
                <a:srgbClr val="0070C0"/>
              </a:solidFill>
              <a:latin typeface="Times New Roman" pitchFamily="18" charset="0"/>
              <a:cs typeface="Times New Roman" pitchFamily="18" charset="0"/>
            </a:endParaRPr>
          </a:p>
          <a:p>
            <a:pPr lvl="0" algn="just">
              <a:buFont typeface="Wingdings" pitchFamily="2" charset="2"/>
              <a:buChar char="q"/>
            </a:pPr>
            <a:r>
              <a:rPr lang="en-US" sz="2000" dirty="0">
                <a:solidFill>
                  <a:srgbClr val="0070C0"/>
                </a:solidFill>
                <a:latin typeface="Times New Roman" pitchFamily="18" charset="0"/>
                <a:cs typeface="Times New Roman" pitchFamily="18" charset="0"/>
              </a:rPr>
              <a:t>It is a histological and </a:t>
            </a:r>
            <a:r>
              <a:rPr lang="en-US" sz="2000" dirty="0" err="1">
                <a:solidFill>
                  <a:srgbClr val="0070C0"/>
                </a:solidFill>
                <a:latin typeface="Times New Roman" pitchFamily="18" charset="0"/>
                <a:cs typeface="Times New Roman" pitchFamily="18" charset="0"/>
              </a:rPr>
              <a:t>cytopathological</a:t>
            </a:r>
            <a:r>
              <a:rPr lang="en-US" sz="2000" dirty="0">
                <a:solidFill>
                  <a:srgbClr val="0070C0"/>
                </a:solidFill>
                <a:latin typeface="Times New Roman" pitchFamily="18" charset="0"/>
                <a:cs typeface="Times New Roman" pitchFamily="18" charset="0"/>
              </a:rPr>
              <a:t> staining technique used to differentiate cells in a smear preparation</a:t>
            </a:r>
            <a:r>
              <a:rPr lang="en-US" sz="2000" dirty="0" smtClean="0">
                <a:solidFill>
                  <a:srgbClr val="0070C0"/>
                </a:solidFill>
                <a:latin typeface="Times New Roman" pitchFamily="18" charset="0"/>
                <a:cs typeface="Times New Roman" pitchFamily="18" charset="0"/>
              </a:rPr>
              <a:t>.</a:t>
            </a:r>
          </a:p>
          <a:p>
            <a:pPr lvl="0" algn="just">
              <a:buFont typeface="Wingdings" pitchFamily="2" charset="2"/>
              <a:buChar char="q"/>
            </a:pPr>
            <a:endParaRPr lang="en-US" sz="2000" dirty="0">
              <a:solidFill>
                <a:srgbClr val="0070C0"/>
              </a:solidFill>
              <a:latin typeface="Times New Roman" pitchFamily="18" charset="0"/>
              <a:cs typeface="Times New Roman" pitchFamily="18" charset="0"/>
            </a:endParaRPr>
          </a:p>
          <a:p>
            <a:pPr lvl="0" algn="just">
              <a:buFont typeface="Wingdings" pitchFamily="2" charset="2"/>
              <a:buChar char="q"/>
            </a:pPr>
            <a:r>
              <a:rPr lang="en-US" sz="2000" dirty="0">
                <a:solidFill>
                  <a:srgbClr val="0070C0"/>
                </a:solidFill>
                <a:latin typeface="Times New Roman" pitchFamily="18" charset="0"/>
                <a:cs typeface="Times New Roman" pitchFamily="18" charset="0"/>
              </a:rPr>
              <a:t>It is the most common screening method for cervical cancer</a:t>
            </a:r>
            <a:r>
              <a:rPr lang="en-US" sz="2000" dirty="0" smtClean="0">
                <a:solidFill>
                  <a:srgbClr val="0070C0"/>
                </a:solidFill>
                <a:latin typeface="Times New Roman" pitchFamily="18" charset="0"/>
                <a:cs typeface="Times New Roman" pitchFamily="18" charset="0"/>
              </a:rPr>
              <a:t>.</a:t>
            </a:r>
          </a:p>
          <a:p>
            <a:pPr lvl="0" algn="just">
              <a:buFont typeface="Wingdings" pitchFamily="2" charset="2"/>
              <a:buChar char="q"/>
            </a:pPr>
            <a:endParaRPr lang="en-US" sz="2000" dirty="0">
              <a:solidFill>
                <a:srgbClr val="0070C0"/>
              </a:solidFill>
              <a:latin typeface="Times New Roman" pitchFamily="18" charset="0"/>
              <a:cs typeface="Times New Roman" pitchFamily="18" charset="0"/>
            </a:endParaRPr>
          </a:p>
          <a:p>
            <a:pPr lvl="0" algn="just">
              <a:buFont typeface="Wingdings" pitchFamily="2" charset="2"/>
              <a:buChar char="q"/>
            </a:pPr>
            <a:r>
              <a:rPr lang="en-US" sz="2000" dirty="0">
                <a:solidFill>
                  <a:srgbClr val="0070C0"/>
                </a:solidFill>
                <a:latin typeface="Times New Roman" pitchFamily="18" charset="0"/>
                <a:cs typeface="Times New Roman" pitchFamily="18" charset="0"/>
              </a:rPr>
              <a:t>Several specimens can be used to prepare the pap smear depending on the screening infection, including sputum, urine, cerebrospinal fluid, abdominal fluid, tumor biopsies, synovial fluid, fine needle aspirates, pleural fluids</a:t>
            </a:r>
            <a:r>
              <a:rPr lang="en-US" sz="2000" dirty="0" smtClean="0">
                <a:solidFill>
                  <a:srgbClr val="0070C0"/>
                </a:solidFill>
                <a:latin typeface="Times New Roman" pitchFamily="18" charset="0"/>
                <a:cs typeface="Times New Roman" pitchFamily="18" charset="0"/>
              </a:rPr>
              <a:t>.</a:t>
            </a:r>
          </a:p>
          <a:p>
            <a:pPr lvl="0" algn="just">
              <a:buFont typeface="Wingdings" pitchFamily="2" charset="2"/>
              <a:buChar char="q"/>
            </a:pPr>
            <a:endParaRPr lang="en-US" sz="2000" dirty="0">
              <a:solidFill>
                <a:srgbClr val="0070C0"/>
              </a:solidFill>
              <a:latin typeface="Times New Roman" pitchFamily="18" charset="0"/>
              <a:cs typeface="Times New Roman" pitchFamily="18" charset="0"/>
            </a:endParaRPr>
          </a:p>
          <a:p>
            <a:pPr lvl="0" algn="just">
              <a:buFont typeface="Wingdings" pitchFamily="2" charset="2"/>
              <a:buChar char="q"/>
            </a:pPr>
            <a:r>
              <a:rPr lang="en-US" sz="2000" dirty="0">
                <a:solidFill>
                  <a:srgbClr val="0070C0"/>
                </a:solidFill>
                <a:latin typeface="Times New Roman" pitchFamily="18" charset="0"/>
                <a:cs typeface="Times New Roman" pitchFamily="18" charset="0"/>
              </a:rPr>
              <a:t>The technique was developed by George </a:t>
            </a:r>
            <a:r>
              <a:rPr lang="en-US" sz="2000" dirty="0" err="1">
                <a:solidFill>
                  <a:srgbClr val="0070C0"/>
                </a:solidFill>
                <a:latin typeface="Times New Roman" pitchFamily="18" charset="0"/>
                <a:cs typeface="Times New Roman" pitchFamily="18" charset="0"/>
              </a:rPr>
              <a:t>Papanicolaou</a:t>
            </a:r>
            <a:r>
              <a:rPr lang="en-US" sz="2000" dirty="0">
                <a:solidFill>
                  <a:srgbClr val="0070C0"/>
                </a:solidFill>
                <a:latin typeface="Times New Roman" pitchFamily="18" charset="0"/>
                <a:cs typeface="Times New Roman" pitchFamily="18" charset="0"/>
              </a:rPr>
              <a:t> in 1942.</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391400" cy="4431983"/>
          </a:xfrm>
          <a:prstGeom prst="rect">
            <a:avLst/>
          </a:prstGeom>
          <a:noFill/>
        </p:spPr>
        <p:txBody>
          <a:bodyPr wrap="square" rtlCol="0">
            <a:spAutoFit/>
          </a:bodyPr>
          <a:lstStyle/>
          <a:p>
            <a:pPr lvl="0" algn="just"/>
            <a:r>
              <a:rPr lang="en-US" sz="2400" b="1" dirty="0">
                <a:solidFill>
                  <a:srgbClr val="002060"/>
                </a:solidFill>
                <a:latin typeface="Times New Roman" pitchFamily="18" charset="0"/>
                <a:cs typeface="Times New Roman" pitchFamily="18" charset="0"/>
              </a:rPr>
              <a:t>Objectives of </a:t>
            </a:r>
            <a:r>
              <a:rPr lang="en-US" sz="2400" b="1" dirty="0" err="1">
                <a:solidFill>
                  <a:srgbClr val="002060"/>
                </a:solidFill>
                <a:latin typeface="Times New Roman" pitchFamily="18" charset="0"/>
                <a:cs typeface="Times New Roman" pitchFamily="18" charset="0"/>
              </a:rPr>
              <a:t>Papanicolaou</a:t>
            </a:r>
            <a:r>
              <a:rPr lang="en-US" sz="2400" b="1" dirty="0">
                <a:solidFill>
                  <a:srgbClr val="002060"/>
                </a:solidFill>
                <a:latin typeface="Times New Roman" pitchFamily="18" charset="0"/>
                <a:cs typeface="Times New Roman" pitchFamily="18" charset="0"/>
              </a:rPr>
              <a:t> Staining (Pap stain</a:t>
            </a:r>
            <a:r>
              <a:rPr lang="en-US" sz="2400" b="1" dirty="0" smtClean="0">
                <a:solidFill>
                  <a:srgbClr val="002060"/>
                </a:solidFill>
                <a:latin typeface="Times New Roman" pitchFamily="18" charset="0"/>
                <a:cs typeface="Times New Roman" pitchFamily="18" charset="0"/>
              </a:rPr>
              <a:t>)</a:t>
            </a:r>
          </a:p>
          <a:p>
            <a:pPr lvl="0" algn="just"/>
            <a:endParaRPr lang="en-US" sz="2400" b="1"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To define the cell nuclear to aid in the identification of nuclear abnormalities of cancer cells</a:t>
            </a:r>
            <a:r>
              <a:rPr lang="en-US" sz="2400" dirty="0" smtClean="0">
                <a:latin typeface="Times New Roman" pitchFamily="18" charset="0"/>
                <a:cs typeface="Times New Roman" pitchFamily="18" charset="0"/>
              </a:rPr>
              <a:t>.</a:t>
            </a:r>
          </a:p>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To stain the </a:t>
            </a:r>
            <a:r>
              <a:rPr lang="en-US" sz="2400" dirty="0" smtClean="0">
                <a:latin typeface="Times New Roman" pitchFamily="18" charset="0"/>
                <a:cs typeface="Times New Roman" pitchFamily="18" charset="0"/>
              </a:rPr>
              <a:t>cytoplasm</a:t>
            </a:r>
            <a:r>
              <a:rPr lang="en-US" sz="2400" dirty="0">
                <a:latin typeface="Times New Roman" pitchFamily="18" charset="0"/>
                <a:cs typeface="Times New Roman" pitchFamily="18" charset="0"/>
              </a:rPr>
              <a:t> and make it transparent for </a:t>
            </a:r>
            <a:r>
              <a:rPr lang="en-US" sz="2400" dirty="0" smtClean="0">
                <a:latin typeface="Times New Roman" pitchFamily="18" charset="0"/>
                <a:cs typeface="Times New Roman" pitchFamily="18" charset="0"/>
              </a:rPr>
              <a:t>visualization</a:t>
            </a:r>
          </a:p>
          <a:p>
            <a:pPr lvl="0" algn="just"/>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To differentiate and identify certain cell types such as </a:t>
            </a:r>
            <a:r>
              <a:rPr lang="en-US" sz="2400" dirty="0" err="1">
                <a:latin typeface="Times New Roman" pitchFamily="18" charset="0"/>
                <a:cs typeface="Times New Roman" pitchFamily="18" charset="0"/>
              </a:rPr>
              <a:t>acidophils</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basophils</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370975"/>
          </a:xfrm>
          <a:prstGeom prst="rect">
            <a:avLst/>
          </a:prstGeom>
          <a:noFill/>
        </p:spPr>
        <p:txBody>
          <a:bodyPr wrap="square" rtlCol="0">
            <a:spAutoFit/>
          </a:bodyPr>
          <a:lstStyle/>
          <a:p>
            <a:pPr algn="just">
              <a:lnSpc>
                <a:spcPct val="150000"/>
              </a:lnSpc>
            </a:pPr>
            <a:r>
              <a:rPr lang="en-US" sz="2000" b="1" dirty="0">
                <a:solidFill>
                  <a:srgbClr val="002060"/>
                </a:solidFill>
                <a:latin typeface="Times New Roman" pitchFamily="18" charset="0"/>
                <a:cs typeface="Times New Roman" pitchFamily="18" charset="0"/>
              </a:rPr>
              <a:t>Principle of </a:t>
            </a:r>
            <a:r>
              <a:rPr lang="en-US" sz="2000" b="1" dirty="0" err="1">
                <a:solidFill>
                  <a:srgbClr val="002060"/>
                </a:solidFill>
                <a:latin typeface="Times New Roman" pitchFamily="18" charset="0"/>
                <a:cs typeface="Times New Roman" pitchFamily="18" charset="0"/>
              </a:rPr>
              <a:t>Papanicolaou</a:t>
            </a:r>
            <a:r>
              <a:rPr lang="en-US" sz="2000" b="1" dirty="0">
                <a:solidFill>
                  <a:srgbClr val="002060"/>
                </a:solidFill>
                <a:latin typeface="Times New Roman" pitchFamily="18" charset="0"/>
                <a:cs typeface="Times New Roman" pitchFamily="18" charset="0"/>
              </a:rPr>
              <a:t> Staining (Pap stain</a:t>
            </a:r>
            <a:r>
              <a:rPr lang="en-US" sz="2000" b="1" dirty="0" smtClean="0">
                <a:solidFill>
                  <a:srgbClr val="002060"/>
                </a:solidFill>
                <a:latin typeface="Times New Roman" pitchFamily="18" charset="0"/>
                <a:cs typeface="Times New Roman" pitchFamily="18" charset="0"/>
              </a:rPr>
              <a:t>)</a:t>
            </a:r>
          </a:p>
          <a:p>
            <a:pPr algn="just">
              <a:lnSpc>
                <a:spcPct val="150000"/>
              </a:lnSpc>
            </a:pPr>
            <a:endParaRPr lang="en-US" sz="2000" b="1"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The stain uses both basic and acidic dyes such that the basic dye stains acidic components of the cell while the acidic dyes stain the basic components of the cells. This is based on the ionic charges of the components of the cell with the principle of attraction and repulsion of the ions and the dyes. Five dyes are used in three solutions as the main reagents used in the stain</a:t>
            </a:r>
            <a:r>
              <a:rPr lang="en-US" sz="2000" dirty="0" smtClean="0">
                <a:latin typeface="Times New Roman" pitchFamily="18" charset="0"/>
                <a:cs typeface="Times New Roman" pitchFamily="18" charset="0"/>
              </a:rPr>
              <a:t>.</a:t>
            </a:r>
          </a:p>
          <a:p>
            <a:pPr algn="just">
              <a:lnSpc>
                <a:spcPct val="150000"/>
              </a:lnSpc>
            </a:pPr>
            <a:endParaRPr lang="en-US" sz="2000" dirty="0">
              <a:latin typeface="Times New Roman" pitchFamily="18" charset="0"/>
              <a:cs typeface="Times New Roman" pitchFamily="18" charset="0"/>
            </a:endParaRPr>
          </a:p>
          <a:p>
            <a:pPr lvl="0" algn="just">
              <a:lnSpc>
                <a:spcPct val="150000"/>
              </a:lnSpc>
            </a:pPr>
            <a:r>
              <a:rPr lang="en-US" sz="2000" b="1" dirty="0" err="1" smtClean="0">
                <a:solidFill>
                  <a:srgbClr val="002060"/>
                </a:solidFill>
                <a:latin typeface="Times New Roman" pitchFamily="18" charset="0"/>
                <a:cs typeface="Times New Roman" pitchFamily="18" charset="0"/>
              </a:rPr>
              <a:t>Hematoxylin</a:t>
            </a:r>
            <a:r>
              <a:rPr lang="en-US" sz="2000" dirty="0">
                <a:solidFill>
                  <a:srgbClr val="002060"/>
                </a:solidFill>
                <a:latin typeface="Times New Roman" pitchFamily="18" charset="0"/>
                <a:cs typeface="Times New Roman" pitchFamily="18" charset="0"/>
              </a:rPr>
              <a:t>: </a:t>
            </a:r>
            <a:r>
              <a:rPr lang="en-US" sz="2000" dirty="0">
                <a:latin typeface="Times New Roman" pitchFamily="18" charset="0"/>
                <a:cs typeface="Times New Roman" pitchFamily="18" charset="0"/>
              </a:rPr>
              <a:t>This is a natural dye that stains the cell nuclear blue. The dye attaches to the sulfate groups of DNA because it has a high affinity for nuclear chromatins. The most common </a:t>
            </a:r>
            <a:r>
              <a:rPr lang="en-US" sz="2000" dirty="0" err="1">
                <a:latin typeface="Times New Roman" pitchFamily="18" charset="0"/>
                <a:cs typeface="Times New Roman" pitchFamily="18" charset="0"/>
              </a:rPr>
              <a:t>hematoxylin</a:t>
            </a:r>
            <a:r>
              <a:rPr lang="en-US" sz="2000" dirty="0">
                <a:latin typeface="Times New Roman" pitchFamily="18" charset="0"/>
                <a:cs typeface="Times New Roman" pitchFamily="18" charset="0"/>
              </a:rPr>
              <a:t> dyes used are Harris’ </a:t>
            </a:r>
            <a:r>
              <a:rPr lang="en-US" sz="2000" dirty="0" err="1">
                <a:latin typeface="Times New Roman" pitchFamily="18" charset="0"/>
                <a:cs typeface="Times New Roman" pitchFamily="18" charset="0"/>
              </a:rPr>
              <a:t>hematoxylin</a:t>
            </a:r>
            <a:r>
              <a:rPr lang="en-US" sz="2000" dirty="0">
                <a:latin typeface="Times New Roman" pitchFamily="18" charset="0"/>
                <a:cs typeface="Times New Roman" pitchFamily="18" charset="0"/>
              </a:rPr>
              <a:t>, Gills’ H is the commonest </a:t>
            </a:r>
            <a:r>
              <a:rPr lang="en-US" sz="2000" dirty="0" err="1">
                <a:latin typeface="Times New Roman" pitchFamily="18" charset="0"/>
                <a:cs typeface="Times New Roman" pitchFamily="18" charset="0"/>
              </a:rPr>
              <a:t>cytologically</a:t>
            </a:r>
            <a:r>
              <a:rPr lang="en-US" sz="2000" dirty="0">
                <a:latin typeface="Times New Roman" pitchFamily="18" charset="0"/>
                <a:cs typeface="Times New Roman" pitchFamily="18" charset="0"/>
              </a:rPr>
              <a:t> although Gills’ </a:t>
            </a:r>
            <a:r>
              <a:rPr lang="en-US" sz="2000" dirty="0" err="1">
                <a:latin typeface="Times New Roman" pitchFamily="18" charset="0"/>
                <a:cs typeface="Times New Roman" pitchFamily="18" charset="0"/>
              </a:rPr>
              <a:t>hematoxylin</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Hematoxylin</a:t>
            </a:r>
            <a:r>
              <a:rPr lang="en-US" sz="2000" dirty="0">
                <a:latin typeface="Times New Roman" pitchFamily="18" charset="0"/>
                <a:cs typeface="Times New Roman" pitchFamily="18" charset="0"/>
              </a:rPr>
              <a:t> 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05800" cy="5909310"/>
          </a:xfrm>
          <a:prstGeom prst="rect">
            <a:avLst/>
          </a:prstGeom>
          <a:noFill/>
        </p:spPr>
        <p:txBody>
          <a:bodyPr wrap="square" rtlCol="0">
            <a:spAutoFit/>
          </a:bodyPr>
          <a:lstStyle/>
          <a:p>
            <a:pPr lvl="0" algn="just">
              <a:lnSpc>
                <a:spcPct val="150000"/>
              </a:lnSpc>
            </a:pPr>
            <a:r>
              <a:rPr lang="en-US" sz="2000" b="1" dirty="0" smtClean="0">
                <a:solidFill>
                  <a:srgbClr val="002060"/>
                </a:solidFill>
                <a:latin typeface="Times New Roman" pitchFamily="18" charset="0"/>
                <a:cs typeface="Times New Roman" pitchFamily="18" charset="0"/>
              </a:rPr>
              <a:t>Orange Green 6</a:t>
            </a:r>
            <a:r>
              <a:rPr lang="en-US" sz="20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It is an acidic </a:t>
            </a:r>
            <a:r>
              <a:rPr lang="en-US" sz="2000" dirty="0" err="1" smtClean="0">
                <a:latin typeface="Times New Roman" pitchFamily="18" charset="0"/>
                <a:cs typeface="Times New Roman" pitchFamily="18" charset="0"/>
              </a:rPr>
              <a:t>counterstain</a:t>
            </a:r>
            <a:r>
              <a:rPr lang="en-US" sz="2000" dirty="0" smtClean="0">
                <a:latin typeface="Times New Roman" pitchFamily="18" charset="0"/>
                <a:cs typeface="Times New Roman" pitchFamily="18" charset="0"/>
              </a:rPr>
              <a:t> that stains the cytoplasm of mature keratinized cells. The components of the target stain orange in varying intensities of the dye.</a:t>
            </a:r>
          </a:p>
          <a:p>
            <a:pPr lvl="0" algn="just">
              <a:lnSpc>
                <a:spcPct val="150000"/>
              </a:lnSpc>
            </a:pPr>
            <a:endParaRPr lang="en-US" sz="2000" dirty="0">
              <a:latin typeface="Times New Roman" pitchFamily="18" charset="0"/>
              <a:cs typeface="Times New Roman" pitchFamily="18" charset="0"/>
            </a:endParaRPr>
          </a:p>
          <a:p>
            <a:pPr lvl="0" algn="just">
              <a:lnSpc>
                <a:spcPct val="150000"/>
              </a:lnSpc>
            </a:pPr>
            <a:endParaRPr lang="en-US" sz="2000" dirty="0" smtClean="0">
              <a:latin typeface="Times New Roman" pitchFamily="18" charset="0"/>
              <a:cs typeface="Times New Roman" pitchFamily="18" charset="0"/>
            </a:endParaRPr>
          </a:p>
          <a:p>
            <a:pPr lvl="0" algn="just">
              <a:lnSpc>
                <a:spcPct val="150000"/>
              </a:lnSpc>
            </a:pPr>
            <a:r>
              <a:rPr lang="en-US" sz="2000" b="1" dirty="0" smtClean="0">
                <a:solidFill>
                  <a:srgbClr val="002060"/>
                </a:solidFill>
                <a:latin typeface="Times New Roman" pitchFamily="18" charset="0"/>
                <a:cs typeface="Times New Roman" pitchFamily="18" charset="0"/>
              </a:rPr>
              <a:t>Eosin Azure</a:t>
            </a:r>
            <a:r>
              <a:rPr lang="en-US" sz="20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It is the second </a:t>
            </a:r>
            <a:r>
              <a:rPr lang="en-US" sz="2000" dirty="0" err="1" smtClean="0">
                <a:latin typeface="Times New Roman" pitchFamily="18" charset="0"/>
                <a:cs typeface="Times New Roman" pitchFamily="18" charset="0"/>
              </a:rPr>
              <a:t>counterstain</a:t>
            </a:r>
            <a:r>
              <a:rPr lang="en-US" sz="2000" dirty="0" smtClean="0">
                <a:latin typeface="Times New Roman" pitchFamily="18" charset="0"/>
                <a:cs typeface="Times New Roman" pitchFamily="18" charset="0"/>
              </a:rPr>
              <a:t>, a combination of eosin Y, light green SF, and Bismarck brown. </a:t>
            </a:r>
            <a:r>
              <a:rPr lang="en-US" sz="2000" b="1" dirty="0" smtClean="0">
                <a:latin typeface="Times New Roman" pitchFamily="18" charset="0"/>
                <a:cs typeface="Times New Roman" pitchFamily="18" charset="0"/>
              </a:rPr>
              <a:t>Eosin Y</a:t>
            </a:r>
            <a:r>
              <a:rPr lang="en-US" sz="2000" dirty="0" smtClean="0">
                <a:latin typeface="Times New Roman" pitchFamily="18" charset="0"/>
                <a:cs typeface="Times New Roman" pitchFamily="18" charset="0"/>
              </a:rPr>
              <a:t> stains the cytoplasm of mature </a:t>
            </a:r>
            <a:r>
              <a:rPr lang="en-US" sz="2000" dirty="0" err="1" smtClean="0">
                <a:latin typeface="Times New Roman" pitchFamily="18" charset="0"/>
                <a:cs typeface="Times New Roman" pitchFamily="18" charset="0"/>
              </a:rPr>
              <a:t>squamous</a:t>
            </a:r>
            <a:r>
              <a:rPr lang="en-US" sz="2000" dirty="0" smtClean="0">
                <a:latin typeface="Times New Roman" pitchFamily="18" charset="0"/>
                <a:cs typeface="Times New Roman" pitchFamily="18" charset="0"/>
              </a:rPr>
              <a:t> cells, nucleoli, Red blood cells, and cilia pink. The eosin dyes commonly used are EA 31 and EA 50, while EA 65. </a:t>
            </a:r>
            <a:r>
              <a:rPr lang="en-US" sz="2000" b="1" dirty="0" smtClean="0">
                <a:latin typeface="Times New Roman" pitchFamily="18" charset="0"/>
                <a:cs typeface="Times New Roman" pitchFamily="18" charset="0"/>
              </a:rPr>
              <a:t>Light green SF</a:t>
            </a:r>
            <a:r>
              <a:rPr lang="en-US" sz="2000" dirty="0" smtClean="0">
                <a:latin typeface="Times New Roman" pitchFamily="18" charset="0"/>
                <a:cs typeface="Times New Roman" pitchFamily="18" charset="0"/>
              </a:rPr>
              <a:t> stains the cytoplasm of active cells such as columnar cells, </a:t>
            </a:r>
            <a:r>
              <a:rPr lang="en-US" sz="2000" dirty="0" err="1" smtClean="0">
                <a:latin typeface="Times New Roman" pitchFamily="18" charset="0"/>
                <a:cs typeface="Times New Roman" pitchFamily="18" charset="0"/>
              </a:rPr>
              <a:t>parabasal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squamous</a:t>
            </a:r>
            <a:r>
              <a:rPr lang="en-US" sz="2000" dirty="0" smtClean="0">
                <a:latin typeface="Times New Roman" pitchFamily="18" charset="0"/>
                <a:cs typeface="Times New Roman" pitchFamily="18" charset="0"/>
              </a:rPr>
              <a:t> cells, and intermediate </a:t>
            </a:r>
            <a:r>
              <a:rPr lang="en-US" sz="2000" dirty="0" err="1" smtClean="0">
                <a:latin typeface="Times New Roman" pitchFamily="18" charset="0"/>
                <a:cs typeface="Times New Roman" pitchFamily="18" charset="0"/>
              </a:rPr>
              <a:t>squamous</a:t>
            </a:r>
            <a:r>
              <a:rPr lang="en-US" sz="2000" dirty="0" smtClean="0">
                <a:latin typeface="Times New Roman" pitchFamily="18" charset="0"/>
                <a:cs typeface="Times New Roman" pitchFamily="18" charset="0"/>
              </a:rPr>
              <a:t> cells, blue. </a:t>
            </a:r>
            <a:r>
              <a:rPr lang="en-US" sz="2000" b="1" dirty="0" smtClean="0">
                <a:latin typeface="Times New Roman" pitchFamily="18" charset="0"/>
                <a:cs typeface="Times New Roman" pitchFamily="18" charset="0"/>
              </a:rPr>
              <a:t>Bismarck brown Y</a:t>
            </a:r>
            <a:r>
              <a:rPr lang="en-US" sz="2000" dirty="0" smtClean="0">
                <a:latin typeface="Times New Roman" pitchFamily="18" charset="0"/>
                <a:cs typeface="Times New Roman" pitchFamily="18" charset="0"/>
              </a:rPr>
              <a:t> stains nothing and sometimes it is often omitted.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696200" cy="677108"/>
          </a:xfrm>
          <a:prstGeom prst="rect">
            <a:avLst/>
          </a:prstGeom>
          <a:noFill/>
        </p:spPr>
        <p:txBody>
          <a:bodyPr wrap="square" rtlCol="0">
            <a:spAutoFit/>
          </a:bodyPr>
          <a:lstStyle/>
          <a:p>
            <a:r>
              <a:rPr lang="en-US" sz="2000" b="1" dirty="0">
                <a:solidFill>
                  <a:srgbClr val="002060"/>
                </a:solidFill>
                <a:latin typeface="Times New Roman" pitchFamily="18" charset="0"/>
                <a:cs typeface="Times New Roman" pitchFamily="18" charset="0"/>
              </a:rPr>
              <a:t>Composition of the Reagents of </a:t>
            </a:r>
            <a:r>
              <a:rPr lang="en-US" sz="2000" b="1" dirty="0" err="1">
                <a:solidFill>
                  <a:srgbClr val="002060"/>
                </a:solidFill>
                <a:latin typeface="Times New Roman" pitchFamily="18" charset="0"/>
                <a:cs typeface="Times New Roman" pitchFamily="18" charset="0"/>
              </a:rPr>
              <a:t>Papanicolaou</a:t>
            </a:r>
            <a:r>
              <a:rPr lang="en-US" sz="2000" b="1" dirty="0">
                <a:solidFill>
                  <a:srgbClr val="002060"/>
                </a:solidFill>
                <a:latin typeface="Times New Roman" pitchFamily="18" charset="0"/>
                <a:cs typeface="Times New Roman" pitchFamily="18" charset="0"/>
              </a:rPr>
              <a:t> Staining (Pap stain)</a:t>
            </a:r>
          </a:p>
          <a:p>
            <a:endParaRPr lang="en-US" dirty="0"/>
          </a:p>
        </p:txBody>
      </p:sp>
      <p:sp>
        <p:nvSpPr>
          <p:cNvPr id="3" name="TextBox 2"/>
          <p:cNvSpPr txBox="1"/>
          <p:nvPr/>
        </p:nvSpPr>
        <p:spPr>
          <a:xfrm>
            <a:off x="381000" y="1447800"/>
            <a:ext cx="2514600" cy="3139321"/>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Harris’ </a:t>
            </a:r>
            <a:r>
              <a:rPr lang="en-US" sz="2000" b="1" dirty="0" err="1" smtClean="0">
                <a:solidFill>
                  <a:srgbClr val="FF0000"/>
                </a:solidFill>
                <a:latin typeface="Times New Roman" pitchFamily="18" charset="0"/>
                <a:cs typeface="Times New Roman" pitchFamily="18" charset="0"/>
              </a:rPr>
              <a:t>hematoxylin</a:t>
            </a:r>
            <a:endParaRPr lang="en-US" sz="2000" dirty="0" smtClean="0">
              <a:solidFill>
                <a:srgbClr val="FF0000"/>
              </a:solidFill>
              <a:latin typeface="Times New Roman" pitchFamily="18" charset="0"/>
              <a:cs typeface="Times New Roman" pitchFamily="18" charset="0"/>
            </a:endParaRPr>
          </a:p>
          <a:p>
            <a:pPr lvl="0"/>
            <a:r>
              <a:rPr lang="en-US" sz="2000" dirty="0" err="1" smtClean="0">
                <a:latin typeface="Times New Roman" pitchFamily="18" charset="0"/>
                <a:cs typeface="Times New Roman" pitchFamily="18" charset="0"/>
              </a:rPr>
              <a:t>Hematoxylin</a:t>
            </a:r>
            <a:r>
              <a:rPr lang="en-US" sz="2000" dirty="0" smtClean="0">
                <a:latin typeface="Times New Roman" pitchFamily="18" charset="0"/>
                <a:cs typeface="Times New Roman" pitchFamily="18" charset="0"/>
              </a:rPr>
              <a:t> = 2.5g</a:t>
            </a:r>
          </a:p>
          <a:p>
            <a:pPr lvl="0"/>
            <a:r>
              <a:rPr lang="en-US" sz="2000" dirty="0" smtClean="0">
                <a:latin typeface="Times New Roman" pitchFamily="18" charset="0"/>
                <a:cs typeface="Times New Roman" pitchFamily="18" charset="0"/>
              </a:rPr>
              <a:t>Ethanol = 25ml</a:t>
            </a:r>
          </a:p>
          <a:p>
            <a:pPr lvl="0"/>
            <a:r>
              <a:rPr lang="en-US" sz="2000" dirty="0" smtClean="0">
                <a:latin typeface="Times New Roman" pitchFamily="18" charset="0"/>
                <a:cs typeface="Times New Roman" pitchFamily="18" charset="0"/>
              </a:rPr>
              <a:t>Potassium alum = 50g</a:t>
            </a:r>
          </a:p>
          <a:p>
            <a:pPr lvl="0"/>
            <a:r>
              <a:rPr lang="en-US" sz="2000" dirty="0" smtClean="0">
                <a:latin typeface="Times New Roman" pitchFamily="18" charset="0"/>
                <a:cs typeface="Times New Roman" pitchFamily="18" charset="0"/>
              </a:rPr>
              <a:t>Distilled water (50°C) = 500ml</a:t>
            </a:r>
          </a:p>
          <a:p>
            <a:pPr lvl="0"/>
            <a:r>
              <a:rPr lang="en-US" sz="2000" dirty="0" smtClean="0">
                <a:latin typeface="Times New Roman" pitchFamily="18" charset="0"/>
                <a:cs typeface="Times New Roman" pitchFamily="18" charset="0"/>
              </a:rPr>
              <a:t>Mercuric oxide = 1-3g</a:t>
            </a:r>
          </a:p>
          <a:p>
            <a:pPr lvl="0"/>
            <a:r>
              <a:rPr lang="en-US" sz="2000" dirty="0" smtClean="0">
                <a:latin typeface="Times New Roman" pitchFamily="18" charset="0"/>
                <a:cs typeface="Times New Roman" pitchFamily="18" charset="0"/>
              </a:rPr>
              <a:t>Glacial acetic acid = 20ml</a:t>
            </a:r>
          </a:p>
          <a:p>
            <a:endParaRPr lang="en-US" dirty="0"/>
          </a:p>
        </p:txBody>
      </p:sp>
      <p:sp>
        <p:nvSpPr>
          <p:cNvPr id="4" name="TextBox 3"/>
          <p:cNvSpPr txBox="1"/>
          <p:nvPr/>
        </p:nvSpPr>
        <p:spPr>
          <a:xfrm>
            <a:off x="3276600" y="1524000"/>
            <a:ext cx="2209800" cy="2215991"/>
          </a:xfrm>
          <a:prstGeom prst="rect">
            <a:avLst/>
          </a:prstGeom>
          <a:noFill/>
        </p:spPr>
        <p:txBody>
          <a:bodyPr wrap="square" rtlCol="0">
            <a:spAutoFit/>
          </a:bodyPr>
          <a:lstStyle/>
          <a:p>
            <a:pPr algn="just"/>
            <a:r>
              <a:rPr lang="en-US" sz="2000" b="1" dirty="0">
                <a:solidFill>
                  <a:srgbClr val="FF0000"/>
                </a:solidFill>
                <a:latin typeface="Times New Roman" pitchFamily="18" charset="0"/>
                <a:cs typeface="Times New Roman" pitchFamily="18" charset="0"/>
              </a:rPr>
              <a:t>Orange G 6</a:t>
            </a:r>
            <a:endParaRPr lang="en-US" sz="2000" dirty="0">
              <a:solidFill>
                <a:srgbClr val="FF0000"/>
              </a:solidFill>
              <a:latin typeface="Times New Roman" pitchFamily="18" charset="0"/>
              <a:cs typeface="Times New Roman" pitchFamily="18" charset="0"/>
            </a:endParaRPr>
          </a:p>
          <a:p>
            <a:pPr lvl="0" algn="just"/>
            <a:r>
              <a:rPr lang="en-US" sz="2000" dirty="0">
                <a:latin typeface="Times New Roman" pitchFamily="18" charset="0"/>
                <a:cs typeface="Times New Roman" pitchFamily="18" charset="0"/>
              </a:rPr>
              <a:t>Orange G (10% aqueous) = 25ml</a:t>
            </a:r>
          </a:p>
          <a:p>
            <a:pPr lvl="0" algn="just"/>
            <a:r>
              <a:rPr lang="en-US" sz="2000" dirty="0">
                <a:latin typeface="Times New Roman" pitchFamily="18" charset="0"/>
                <a:cs typeface="Times New Roman" pitchFamily="18" charset="0"/>
              </a:rPr>
              <a:t>Alcohol = 475ml</a:t>
            </a:r>
          </a:p>
          <a:p>
            <a:pPr lvl="0" algn="just"/>
            <a:r>
              <a:rPr lang="en-US" sz="2000" dirty="0" err="1">
                <a:latin typeface="Times New Roman" pitchFamily="18" charset="0"/>
                <a:cs typeface="Times New Roman" pitchFamily="18" charset="0"/>
              </a:rPr>
              <a:t>Phosphotungstic</a:t>
            </a:r>
            <a:r>
              <a:rPr lang="en-US" sz="2000" dirty="0">
                <a:latin typeface="Times New Roman" pitchFamily="18" charset="0"/>
                <a:cs typeface="Times New Roman" pitchFamily="18" charset="0"/>
              </a:rPr>
              <a:t> acid = 0-8g</a:t>
            </a:r>
          </a:p>
          <a:p>
            <a:endParaRPr lang="en-US" dirty="0"/>
          </a:p>
        </p:txBody>
      </p:sp>
      <p:sp>
        <p:nvSpPr>
          <p:cNvPr id="5" name="TextBox 4"/>
          <p:cNvSpPr txBox="1"/>
          <p:nvPr/>
        </p:nvSpPr>
        <p:spPr>
          <a:xfrm>
            <a:off x="5715000" y="1524000"/>
            <a:ext cx="3124200" cy="2523768"/>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EA 50</a:t>
            </a:r>
            <a:endParaRPr lang="en-US" sz="2000" dirty="0">
              <a:solidFill>
                <a:srgbClr val="FF0000"/>
              </a:solidFill>
              <a:latin typeface="Times New Roman" pitchFamily="18" charset="0"/>
              <a:cs typeface="Times New Roman" pitchFamily="18" charset="0"/>
            </a:endParaRPr>
          </a:p>
          <a:p>
            <a:pPr lvl="0"/>
            <a:r>
              <a:rPr lang="en-US" sz="2000" dirty="0">
                <a:latin typeface="Times New Roman" pitchFamily="18" charset="0"/>
                <a:cs typeface="Times New Roman" pitchFamily="18" charset="0"/>
              </a:rPr>
              <a:t>0.04 M light green SF = 5ml</a:t>
            </a:r>
          </a:p>
          <a:p>
            <a:pPr lvl="0"/>
            <a:r>
              <a:rPr lang="en-US" sz="2000" dirty="0">
                <a:latin typeface="Times New Roman" pitchFamily="18" charset="0"/>
                <a:cs typeface="Times New Roman" pitchFamily="18" charset="0"/>
              </a:rPr>
              <a:t>0.3M eosin Y = 10ml</a:t>
            </a:r>
          </a:p>
          <a:p>
            <a:pPr lvl="0"/>
            <a:r>
              <a:rPr lang="en-US" sz="2000" dirty="0" err="1">
                <a:latin typeface="Times New Roman" pitchFamily="18" charset="0"/>
                <a:cs typeface="Times New Roman" pitchFamily="18" charset="0"/>
              </a:rPr>
              <a:t>Phosphotungstic</a:t>
            </a:r>
            <a:r>
              <a:rPr lang="en-US" sz="2000" dirty="0">
                <a:latin typeface="Times New Roman" pitchFamily="18" charset="0"/>
                <a:cs typeface="Times New Roman" pitchFamily="18" charset="0"/>
              </a:rPr>
              <a:t> acid = 1g</a:t>
            </a:r>
          </a:p>
          <a:p>
            <a:pPr lvl="0"/>
            <a:r>
              <a:rPr lang="en-US" sz="2000" dirty="0">
                <a:latin typeface="Times New Roman" pitchFamily="18" charset="0"/>
                <a:cs typeface="Times New Roman" pitchFamily="18" charset="0"/>
              </a:rPr>
              <a:t>Alcohol = 365ml</a:t>
            </a:r>
          </a:p>
          <a:p>
            <a:pPr lvl="0"/>
            <a:r>
              <a:rPr lang="en-US" sz="2000" dirty="0">
                <a:latin typeface="Times New Roman" pitchFamily="18" charset="0"/>
                <a:cs typeface="Times New Roman" pitchFamily="18" charset="0"/>
              </a:rPr>
              <a:t>Methanol = 125ml</a:t>
            </a:r>
          </a:p>
          <a:p>
            <a:pPr lvl="0"/>
            <a:r>
              <a:rPr lang="en-US" sz="2000" dirty="0">
                <a:latin typeface="Times New Roman" pitchFamily="18" charset="0"/>
                <a:cs typeface="Times New Roman" pitchFamily="18" charset="0"/>
              </a:rPr>
              <a:t>Glacial acetic acid = 10ml</a:t>
            </a:r>
          </a:p>
          <a:p>
            <a:endParaRPr lang="en-US" dirty="0"/>
          </a:p>
        </p:txBody>
      </p:sp>
      <p:sp>
        <p:nvSpPr>
          <p:cNvPr id="6" name="TextBox 5"/>
          <p:cNvSpPr txBox="1"/>
          <p:nvPr/>
        </p:nvSpPr>
        <p:spPr>
          <a:xfrm>
            <a:off x="457200" y="4800600"/>
            <a:ext cx="8305800" cy="984885"/>
          </a:xfrm>
          <a:prstGeom prst="rect">
            <a:avLst/>
          </a:prstGeom>
          <a:noFill/>
        </p:spPr>
        <p:txBody>
          <a:bodyPr wrap="square" rtlCol="0">
            <a:spAutoFit/>
          </a:bodyPr>
          <a:lstStyle/>
          <a:p>
            <a:r>
              <a:rPr lang="en-US" sz="2000" dirty="0">
                <a:solidFill>
                  <a:srgbClr val="00B050"/>
                </a:solidFill>
                <a:latin typeface="Times New Roman" pitchFamily="18" charset="0"/>
                <a:cs typeface="Times New Roman" pitchFamily="18" charset="0"/>
              </a:rPr>
              <a:t>Other reagents include 95% ethanol, 100% ethanol, tap water, Scott’s tap water, </a:t>
            </a:r>
            <a:r>
              <a:rPr lang="en-US" sz="2000" dirty="0" err="1">
                <a:solidFill>
                  <a:srgbClr val="00B050"/>
                </a:solidFill>
                <a:latin typeface="Times New Roman" pitchFamily="18" charset="0"/>
                <a:cs typeface="Times New Roman" pitchFamily="18" charset="0"/>
              </a:rPr>
              <a:t>xylene</a:t>
            </a:r>
            <a:endParaRPr lang="en-US" sz="2000" dirty="0">
              <a:solidFill>
                <a:srgbClr val="00B05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linds(horizont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linds(horizontal)">
                                      <p:cBhvr>
                                        <p:cTn id="42" dur="500"/>
                                        <p:tgtEl>
                                          <p:spTgt spid="4">
                                            <p:txEl>
                                              <p:pRg st="1" end="1"/>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blinds(horizontal)">
                                      <p:cBhvr>
                                        <p:cTn id="45" dur="500"/>
                                        <p:tgtEl>
                                          <p:spTgt spid="4">
                                            <p:txEl>
                                              <p:pRg st="2" end="2"/>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blinds(horizontal)">
                                      <p:cBhvr>
                                        <p:cTn id="48" dur="5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Effect transition="in" filter="blinds(horizontal)">
                                      <p:cBhvr>
                                        <p:cTn id="53" dur="500"/>
                                        <p:tgtEl>
                                          <p:spTgt spid="5">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5">
                                            <p:txEl>
                                              <p:pRg st="1" end="1"/>
                                            </p:txEl>
                                          </p:spTgt>
                                        </p:tgtEl>
                                        <p:attrNameLst>
                                          <p:attrName>style.visibility</p:attrName>
                                        </p:attrNameLst>
                                      </p:cBhvr>
                                      <p:to>
                                        <p:strVal val="visible"/>
                                      </p:to>
                                    </p:set>
                                    <p:animEffect transition="in" filter="blinds(horizontal)">
                                      <p:cBhvr>
                                        <p:cTn id="58" dur="500"/>
                                        <p:tgtEl>
                                          <p:spTgt spid="5">
                                            <p:txEl>
                                              <p:pRg st="1" end="1"/>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5">
                                            <p:txEl>
                                              <p:pRg st="2" end="2"/>
                                            </p:txEl>
                                          </p:spTgt>
                                        </p:tgtEl>
                                        <p:attrNameLst>
                                          <p:attrName>style.visibility</p:attrName>
                                        </p:attrNameLst>
                                      </p:cBhvr>
                                      <p:to>
                                        <p:strVal val="visible"/>
                                      </p:to>
                                    </p:set>
                                    <p:animEffect transition="in" filter="blinds(horizontal)">
                                      <p:cBhvr>
                                        <p:cTn id="61" dur="500"/>
                                        <p:tgtEl>
                                          <p:spTgt spid="5">
                                            <p:txEl>
                                              <p:pRg st="2" end="2"/>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5">
                                            <p:txEl>
                                              <p:pRg st="3" end="3"/>
                                            </p:txEl>
                                          </p:spTgt>
                                        </p:tgtEl>
                                        <p:attrNameLst>
                                          <p:attrName>style.visibility</p:attrName>
                                        </p:attrNameLst>
                                      </p:cBhvr>
                                      <p:to>
                                        <p:strVal val="visible"/>
                                      </p:to>
                                    </p:set>
                                    <p:animEffect transition="in" filter="blinds(horizontal)">
                                      <p:cBhvr>
                                        <p:cTn id="64" dur="500"/>
                                        <p:tgtEl>
                                          <p:spTgt spid="5">
                                            <p:txEl>
                                              <p:pRg st="3" end="3"/>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blinds(horizontal)">
                                      <p:cBhvr>
                                        <p:cTn id="67" dur="500"/>
                                        <p:tgtEl>
                                          <p:spTgt spid="5">
                                            <p:txEl>
                                              <p:pRg st="4" end="4"/>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5">
                                            <p:txEl>
                                              <p:pRg st="5" end="5"/>
                                            </p:txEl>
                                          </p:spTgt>
                                        </p:tgtEl>
                                        <p:attrNameLst>
                                          <p:attrName>style.visibility</p:attrName>
                                        </p:attrNameLst>
                                      </p:cBhvr>
                                      <p:to>
                                        <p:strVal val="visible"/>
                                      </p:to>
                                    </p:set>
                                    <p:animEffect transition="in" filter="blinds(horizontal)">
                                      <p:cBhvr>
                                        <p:cTn id="70" dur="500"/>
                                        <p:tgtEl>
                                          <p:spTgt spid="5">
                                            <p:txEl>
                                              <p:pRg st="5" end="5"/>
                                            </p:txEl>
                                          </p:spTgt>
                                        </p:tgtEl>
                                      </p:cBhvr>
                                    </p:animEffect>
                                  </p:childTnLst>
                                </p:cTn>
                              </p:par>
                              <p:par>
                                <p:cTn id="71" presetID="3" presetClass="entr" presetSubtype="10" fill="hold" nodeType="withEffect">
                                  <p:stCondLst>
                                    <p:cond delay="0"/>
                                  </p:stCondLst>
                                  <p:childTnLst>
                                    <p:set>
                                      <p:cBhvr>
                                        <p:cTn id="72" dur="1" fill="hold">
                                          <p:stCondLst>
                                            <p:cond delay="0"/>
                                          </p:stCondLst>
                                        </p:cTn>
                                        <p:tgtEl>
                                          <p:spTgt spid="5">
                                            <p:txEl>
                                              <p:pRg st="6" end="6"/>
                                            </p:txEl>
                                          </p:spTgt>
                                        </p:tgtEl>
                                        <p:attrNameLst>
                                          <p:attrName>style.visibility</p:attrName>
                                        </p:attrNameLst>
                                      </p:cBhvr>
                                      <p:to>
                                        <p:strVal val="visible"/>
                                      </p:to>
                                    </p:set>
                                    <p:animEffect transition="in" filter="blinds(horizontal)">
                                      <p:cBhvr>
                                        <p:cTn id="73" dur="500"/>
                                        <p:tgtEl>
                                          <p:spTgt spid="5">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6">
                                            <p:txEl>
                                              <p:pRg st="0" end="0"/>
                                            </p:txEl>
                                          </p:spTgt>
                                        </p:tgtEl>
                                        <p:attrNameLst>
                                          <p:attrName>style.visibility</p:attrName>
                                        </p:attrNameLst>
                                      </p:cBhvr>
                                      <p:to>
                                        <p:strVal val="visible"/>
                                      </p:to>
                                    </p:set>
                                    <p:animEffect transition="in" filter="blinds(horizontal)">
                                      <p:cBhvr>
                                        <p:cTn id="7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232475"/>
          </a:xfrm>
          <a:prstGeom prst="rect">
            <a:avLst/>
          </a:prstGeom>
          <a:noFill/>
        </p:spPr>
        <p:txBody>
          <a:bodyPr wrap="square" rtlCol="0">
            <a:spAutoFit/>
          </a:bodyPr>
          <a:lstStyle/>
          <a:p>
            <a:pPr>
              <a:lnSpc>
                <a:spcPct val="150000"/>
              </a:lnSpc>
            </a:pPr>
            <a:r>
              <a:rPr lang="en-US" sz="2000" b="1" dirty="0">
                <a:solidFill>
                  <a:srgbClr val="002060"/>
                </a:solidFill>
                <a:latin typeface="Times New Roman" pitchFamily="18" charset="0"/>
                <a:cs typeface="Times New Roman" pitchFamily="18" charset="0"/>
              </a:rPr>
              <a:t>Basic Procedure for </a:t>
            </a:r>
            <a:r>
              <a:rPr lang="en-US" sz="2000" b="1" dirty="0" err="1">
                <a:solidFill>
                  <a:srgbClr val="002060"/>
                </a:solidFill>
                <a:latin typeface="Times New Roman" pitchFamily="18" charset="0"/>
                <a:cs typeface="Times New Roman" pitchFamily="18" charset="0"/>
              </a:rPr>
              <a:t>Papanicolaou</a:t>
            </a:r>
            <a:r>
              <a:rPr lang="en-US" sz="2000" b="1" dirty="0">
                <a:solidFill>
                  <a:srgbClr val="002060"/>
                </a:solidFill>
                <a:latin typeface="Times New Roman" pitchFamily="18" charset="0"/>
                <a:cs typeface="Times New Roman" pitchFamily="18" charset="0"/>
              </a:rPr>
              <a:t> Staining (Pap stain</a:t>
            </a:r>
            <a:r>
              <a:rPr lang="en-US" sz="2000" b="1" dirty="0" smtClean="0">
                <a:solidFill>
                  <a:srgbClr val="002060"/>
                </a:solidFill>
                <a:latin typeface="Times New Roman" pitchFamily="18" charset="0"/>
                <a:cs typeface="Times New Roman" pitchFamily="18" charset="0"/>
              </a:rPr>
              <a:t>)</a:t>
            </a:r>
          </a:p>
          <a:p>
            <a:pPr>
              <a:lnSpc>
                <a:spcPct val="150000"/>
              </a:lnSpc>
            </a:pPr>
            <a:endParaRPr lang="en-US" sz="700" b="1" dirty="0">
              <a:latin typeface="Times New Roman" pitchFamily="18" charset="0"/>
              <a:cs typeface="Times New Roman" pitchFamily="18" charset="0"/>
            </a:endParaRPr>
          </a:p>
          <a:p>
            <a:pPr marL="457200" lvl="0" indent="-457200">
              <a:lnSpc>
                <a:spcPct val="150000"/>
              </a:lnSpc>
              <a:buFont typeface="+mj-lt"/>
              <a:buAutoNum type="arabicPeriod"/>
            </a:pPr>
            <a:r>
              <a:rPr lang="en-US" sz="2000" dirty="0">
                <a:latin typeface="Times New Roman" pitchFamily="18" charset="0"/>
                <a:cs typeface="Times New Roman" pitchFamily="18" charset="0"/>
              </a:rPr>
              <a:t>Fix the smear with 95% Ethanol 15 minutes</a:t>
            </a:r>
          </a:p>
          <a:p>
            <a:pPr marL="457200" lvl="0" indent="-457200">
              <a:lnSpc>
                <a:spcPct val="150000"/>
              </a:lnSpc>
              <a:buFont typeface="+mj-lt"/>
              <a:buAutoNum type="arabicPeriod"/>
            </a:pPr>
            <a:r>
              <a:rPr lang="en-US" sz="2000" dirty="0">
                <a:latin typeface="Times New Roman" pitchFamily="18" charset="0"/>
                <a:cs typeface="Times New Roman" pitchFamily="18" charset="0"/>
              </a:rPr>
              <a:t>Rinse in tap water</a:t>
            </a:r>
          </a:p>
          <a:p>
            <a:pPr marL="457200" lvl="0" indent="-457200">
              <a:lnSpc>
                <a:spcPct val="150000"/>
              </a:lnSpc>
              <a:buFont typeface="+mj-lt"/>
              <a:buAutoNum type="arabicPeriod"/>
            </a:pPr>
            <a:r>
              <a:rPr lang="en-US" sz="2000" dirty="0">
                <a:latin typeface="Times New Roman" pitchFamily="18" charset="0"/>
                <a:cs typeface="Times New Roman" pitchFamily="18" charset="0"/>
              </a:rPr>
              <a:t>Add the Harris </a:t>
            </a:r>
            <a:r>
              <a:rPr lang="en-US" sz="2000" dirty="0" err="1">
                <a:latin typeface="Times New Roman" pitchFamily="18" charset="0"/>
                <a:cs typeface="Times New Roman" pitchFamily="18" charset="0"/>
              </a:rPr>
              <a:t>Hematoxylin</a:t>
            </a:r>
            <a:r>
              <a:rPr lang="en-US" sz="2000" dirty="0">
                <a:latin typeface="Times New Roman" pitchFamily="18" charset="0"/>
                <a:cs typeface="Times New Roman" pitchFamily="18" charset="0"/>
              </a:rPr>
              <a:t> dye for 1-3 minutes</a:t>
            </a:r>
          </a:p>
          <a:p>
            <a:pPr marL="457200" lvl="0" indent="-457200">
              <a:lnSpc>
                <a:spcPct val="150000"/>
              </a:lnSpc>
              <a:buFont typeface="+mj-lt"/>
              <a:buAutoNum type="arabicPeriod"/>
            </a:pPr>
            <a:r>
              <a:rPr lang="en-US" sz="2000" dirty="0">
                <a:latin typeface="Times New Roman" pitchFamily="18" charset="0"/>
                <a:cs typeface="Times New Roman" pitchFamily="18" charset="0"/>
              </a:rPr>
              <a:t>Rinse in tap water or Scott’s tap water</a:t>
            </a:r>
          </a:p>
          <a:p>
            <a:pPr marL="457200" lvl="0" indent="-457200">
              <a:lnSpc>
                <a:spcPct val="150000"/>
              </a:lnSpc>
              <a:buFont typeface="+mj-lt"/>
              <a:buAutoNum type="arabicPeriod"/>
            </a:pPr>
            <a:r>
              <a:rPr lang="en-US" sz="2000" dirty="0">
                <a:latin typeface="Times New Roman" pitchFamily="18" charset="0"/>
                <a:cs typeface="Times New Roman" pitchFamily="18" charset="0"/>
              </a:rPr>
              <a:t>Dip the preparation in 95% Ethanol 10 dips</a:t>
            </a:r>
          </a:p>
          <a:p>
            <a:pPr marL="457200" lvl="0" indent="-457200">
              <a:lnSpc>
                <a:spcPct val="150000"/>
              </a:lnSpc>
              <a:buFont typeface="+mj-lt"/>
              <a:buAutoNum type="arabicPeriod"/>
            </a:pPr>
            <a:r>
              <a:rPr lang="en-US" sz="2000" dirty="0">
                <a:latin typeface="Times New Roman" pitchFamily="18" charset="0"/>
                <a:cs typeface="Times New Roman" pitchFamily="18" charset="0"/>
              </a:rPr>
              <a:t>Add orange G-6 stain for 1.5 minutes.</a:t>
            </a:r>
          </a:p>
          <a:p>
            <a:pPr marL="457200" lvl="0" indent="-457200">
              <a:lnSpc>
                <a:spcPct val="150000"/>
              </a:lnSpc>
              <a:buFont typeface="+mj-lt"/>
              <a:buAutoNum type="arabicPeriod"/>
            </a:pPr>
            <a:r>
              <a:rPr lang="en-US" sz="2000" dirty="0">
                <a:latin typeface="Times New Roman" pitchFamily="18" charset="0"/>
                <a:cs typeface="Times New Roman" pitchFamily="18" charset="0"/>
              </a:rPr>
              <a:t>Dip in 95% Ethanol 10 dips</a:t>
            </a:r>
          </a:p>
          <a:p>
            <a:pPr marL="457200" lvl="0" indent="-457200">
              <a:lnSpc>
                <a:spcPct val="150000"/>
              </a:lnSpc>
              <a:buFont typeface="+mj-lt"/>
              <a:buAutoNum type="arabicPeriod"/>
            </a:pPr>
            <a:r>
              <a:rPr lang="en-US" sz="2000" dirty="0">
                <a:latin typeface="Times New Roman" pitchFamily="18" charset="0"/>
                <a:cs typeface="Times New Roman" pitchFamily="18" charset="0"/>
              </a:rPr>
              <a:t>Add Eosin dye; EA-50, or Modified EA-50, or EA-65 stain for 2.5 minutes.</a:t>
            </a:r>
          </a:p>
          <a:p>
            <a:pPr marL="457200" lvl="0" indent="-457200">
              <a:lnSpc>
                <a:spcPct val="150000"/>
              </a:lnSpc>
              <a:buFont typeface="+mj-lt"/>
              <a:buAutoNum type="arabicPeriod"/>
            </a:pPr>
            <a:r>
              <a:rPr lang="en-US" sz="2000" dirty="0">
                <a:latin typeface="Times New Roman" pitchFamily="18" charset="0"/>
                <a:cs typeface="Times New Roman" pitchFamily="18" charset="0"/>
              </a:rPr>
              <a:t>Dip in 95% ethanol 10 dips, 2 changes</a:t>
            </a:r>
          </a:p>
          <a:p>
            <a:pPr marL="457200" lvl="0" indent="-457200">
              <a:lnSpc>
                <a:spcPct val="150000"/>
              </a:lnSpc>
              <a:buFont typeface="+mj-lt"/>
              <a:buAutoNum type="arabicPeriod"/>
            </a:pPr>
            <a:r>
              <a:rPr lang="en-US" sz="2000" dirty="0">
                <a:latin typeface="Times New Roman" pitchFamily="18" charset="0"/>
                <a:cs typeface="Times New Roman" pitchFamily="18" charset="0"/>
              </a:rPr>
              <a:t>Add 100% Ethanol for 1 minute</a:t>
            </a:r>
          </a:p>
          <a:p>
            <a:pPr marL="457200" lvl="0" indent="-457200">
              <a:lnSpc>
                <a:spcPct val="150000"/>
              </a:lnSpc>
              <a:buFont typeface="+mj-lt"/>
              <a:buAutoNum type="arabicPeriod"/>
            </a:pPr>
            <a:r>
              <a:rPr lang="en-US" sz="2000" dirty="0">
                <a:latin typeface="Times New Roman" pitchFamily="18" charset="0"/>
                <a:cs typeface="Times New Roman" pitchFamily="18" charset="0"/>
              </a:rPr>
              <a:t>Clear in 2 changes of </a:t>
            </a:r>
            <a:r>
              <a:rPr lang="en-US" sz="2000" dirty="0" err="1">
                <a:latin typeface="Times New Roman" pitchFamily="18" charset="0"/>
                <a:cs typeface="Times New Roman" pitchFamily="18" charset="0"/>
              </a:rPr>
              <a:t>xylene</a:t>
            </a:r>
            <a:r>
              <a:rPr lang="en-US" sz="2000" dirty="0">
                <a:latin typeface="Times New Roman" pitchFamily="18" charset="0"/>
                <a:cs typeface="Times New Roman" pitchFamily="18" charset="0"/>
              </a:rPr>
              <a:t>, 2 minutes each</a:t>
            </a:r>
          </a:p>
          <a:p>
            <a:pPr marL="457200" indent="-457200">
              <a:lnSpc>
                <a:spcPct val="150000"/>
              </a:lnSpc>
              <a:buFont typeface="+mj-lt"/>
              <a:buAutoNum type="arabicPeriod"/>
            </a:pPr>
            <a:r>
              <a:rPr lang="en-US" sz="2000" dirty="0">
                <a:latin typeface="Times New Roman" pitchFamily="18" charset="0"/>
                <a:cs typeface="Times New Roman" pitchFamily="18" charset="0"/>
              </a:rPr>
              <a:t>Mount with permanent mounting medium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linds(horizont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linds(horizont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linds(horizontal)">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blinds(horizontal)">
                                      <p:cBhvr>
                                        <p:cTn id="62" dur="500"/>
                                        <p:tgtEl>
                                          <p:spTgt spid="2">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Effect transition="in" filter="blinds(horizontal)">
                                      <p:cBhvr>
                                        <p:cTn id="6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7315200" cy="677108"/>
          </a:xfrm>
          <a:prstGeom prst="rect">
            <a:avLst/>
          </a:prstGeom>
          <a:noFill/>
        </p:spPr>
        <p:txBody>
          <a:bodyPr wrap="square" rtlCol="0">
            <a:spAutoFit/>
          </a:bodyPr>
          <a:lstStyle/>
          <a:p>
            <a:r>
              <a:rPr lang="en-US" sz="2000" b="1" dirty="0">
                <a:latin typeface="Times New Roman" pitchFamily="18" charset="0"/>
                <a:cs typeface="Times New Roman" pitchFamily="18" charset="0"/>
              </a:rPr>
              <a:t>Results and Interpretation of </a:t>
            </a:r>
            <a:r>
              <a:rPr lang="en-US" sz="2000" b="1" dirty="0" err="1">
                <a:latin typeface="Times New Roman" pitchFamily="18" charset="0"/>
                <a:cs typeface="Times New Roman" pitchFamily="18" charset="0"/>
              </a:rPr>
              <a:t>Papanicolaou</a:t>
            </a:r>
            <a:r>
              <a:rPr lang="en-US" sz="2000" b="1" dirty="0">
                <a:latin typeface="Times New Roman" pitchFamily="18" charset="0"/>
                <a:cs typeface="Times New Roman" pitchFamily="18" charset="0"/>
              </a:rPr>
              <a:t> Staining (Pap stain)</a:t>
            </a:r>
          </a:p>
          <a:p>
            <a:endParaRPr lang="en-US" dirty="0"/>
          </a:p>
        </p:txBody>
      </p:sp>
      <p:pic>
        <p:nvPicPr>
          <p:cNvPr id="3" name="Picture 2" descr="Papanicolaou Staining (Pap stain) - Pap smear"/>
          <p:cNvPicPr/>
          <p:nvPr/>
        </p:nvPicPr>
        <p:blipFill>
          <a:blip r:embed="rId2"/>
          <a:srcRect/>
          <a:stretch>
            <a:fillRect/>
          </a:stretch>
        </p:blipFill>
        <p:spPr bwMode="auto">
          <a:xfrm>
            <a:off x="762000" y="533400"/>
            <a:ext cx="7391400" cy="3581400"/>
          </a:xfrm>
          <a:prstGeom prst="rect">
            <a:avLst/>
          </a:prstGeom>
          <a:noFill/>
          <a:ln w="9525">
            <a:noFill/>
            <a:miter lim="800000"/>
            <a:headEnd/>
            <a:tailEnd/>
          </a:ln>
        </p:spPr>
      </p:pic>
      <p:sp>
        <p:nvSpPr>
          <p:cNvPr id="5" name="TextBox 4"/>
          <p:cNvSpPr txBox="1"/>
          <p:nvPr/>
        </p:nvSpPr>
        <p:spPr>
          <a:xfrm>
            <a:off x="228600" y="4876800"/>
            <a:ext cx="8763000" cy="1477328"/>
          </a:xfrm>
          <a:prstGeom prst="rect">
            <a:avLst/>
          </a:prstGeom>
          <a:noFill/>
        </p:spPr>
        <p:txBody>
          <a:bodyPr wrap="square" numCol="3" rtlCol="0">
            <a:spAutoFit/>
          </a:bodyPr>
          <a:lstStyle/>
          <a:p>
            <a:pPr lvl="0"/>
            <a:r>
              <a:rPr lang="en-US" dirty="0" smtClean="0">
                <a:latin typeface="Times New Roman" pitchFamily="18" charset="0"/>
                <a:cs typeface="Times New Roman" pitchFamily="18" charset="0"/>
              </a:rPr>
              <a:t>Nuclei</a:t>
            </a:r>
            <a:r>
              <a:rPr lang="en-US" dirty="0">
                <a:latin typeface="Times New Roman" pitchFamily="18" charset="0"/>
                <a:cs typeface="Times New Roman" pitchFamily="18" charset="0"/>
              </a:rPr>
              <a:t>: </a:t>
            </a:r>
            <a:r>
              <a:rPr lang="en-US" b="1" dirty="0">
                <a:solidFill>
                  <a:srgbClr val="002060"/>
                </a:solidFill>
                <a:latin typeface="Times New Roman" pitchFamily="18" charset="0"/>
                <a:cs typeface="Times New Roman" pitchFamily="18" charset="0"/>
              </a:rPr>
              <a:t>Blue</a:t>
            </a:r>
          </a:p>
          <a:p>
            <a:pPr lvl="0"/>
            <a:r>
              <a:rPr lang="en-US" dirty="0">
                <a:latin typeface="Times New Roman" pitchFamily="18" charset="0"/>
                <a:cs typeface="Times New Roman" pitchFamily="18" charset="0"/>
              </a:rPr>
              <a:t>Acidophilic cells: </a:t>
            </a:r>
            <a:r>
              <a:rPr lang="en-US" b="1" dirty="0">
                <a:solidFill>
                  <a:srgbClr val="FF0000"/>
                </a:solidFill>
                <a:latin typeface="Times New Roman" pitchFamily="18" charset="0"/>
                <a:cs typeface="Times New Roman" pitchFamily="18" charset="0"/>
              </a:rPr>
              <a:t>Red</a:t>
            </a:r>
          </a:p>
          <a:p>
            <a:pPr lvl="0"/>
            <a:r>
              <a:rPr lang="en-US" dirty="0">
                <a:latin typeface="Times New Roman" pitchFamily="18" charset="0"/>
                <a:cs typeface="Times New Roman" pitchFamily="18" charset="0"/>
              </a:rPr>
              <a:t>Basophilic cells: </a:t>
            </a:r>
            <a:r>
              <a:rPr lang="en-US" b="1" dirty="0">
                <a:solidFill>
                  <a:srgbClr val="00B0F0"/>
                </a:solidFill>
                <a:latin typeface="Times New Roman" pitchFamily="18" charset="0"/>
                <a:cs typeface="Times New Roman" pitchFamily="18" charset="0"/>
              </a:rPr>
              <a:t>Blue Green</a:t>
            </a:r>
          </a:p>
          <a:p>
            <a:pPr lvl="0"/>
            <a:r>
              <a:rPr lang="en-US" dirty="0">
                <a:latin typeface="Times New Roman" pitchFamily="18" charset="0"/>
                <a:cs typeface="Times New Roman" pitchFamily="18" charset="0"/>
              </a:rPr>
              <a:t>Erythrocytes: </a:t>
            </a:r>
            <a:r>
              <a:rPr lang="en-US" b="1" dirty="0">
                <a:solidFill>
                  <a:schemeClr val="accent6">
                    <a:lumMod val="75000"/>
                  </a:schemeClr>
                </a:solidFill>
                <a:latin typeface="Times New Roman" pitchFamily="18" charset="0"/>
                <a:cs typeface="Times New Roman" pitchFamily="18" charset="0"/>
              </a:rPr>
              <a:t>Orange-red</a:t>
            </a:r>
            <a:r>
              <a:rPr lang="en-US" dirty="0">
                <a:latin typeface="Times New Roman" pitchFamily="18" charset="0"/>
                <a:cs typeface="Times New Roman" pitchFamily="18" charset="0"/>
              </a:rPr>
              <a:t> to </a:t>
            </a:r>
            <a:r>
              <a:rPr lang="en-US" b="1" dirty="0">
                <a:solidFill>
                  <a:srgbClr val="FF33CC"/>
                </a:solidFill>
                <a:latin typeface="Times New Roman" pitchFamily="18" charset="0"/>
                <a:cs typeface="Times New Roman" pitchFamily="18" charset="0"/>
              </a:rPr>
              <a:t>dark pink</a:t>
            </a:r>
          </a:p>
          <a:p>
            <a:pPr lvl="0"/>
            <a:r>
              <a:rPr lang="en-US" dirty="0">
                <a:latin typeface="Times New Roman" pitchFamily="18" charset="0"/>
                <a:cs typeface="Times New Roman" pitchFamily="18" charset="0"/>
              </a:rPr>
              <a:t>Keratin: </a:t>
            </a:r>
            <a:r>
              <a:rPr lang="en-US" b="1" dirty="0">
                <a:solidFill>
                  <a:schemeClr val="accent6">
                    <a:lumMod val="75000"/>
                  </a:schemeClr>
                </a:solidFill>
                <a:latin typeface="Times New Roman" pitchFamily="18" charset="0"/>
                <a:cs typeface="Times New Roman" pitchFamily="18" charset="0"/>
              </a:rPr>
              <a:t>Orange-red</a:t>
            </a:r>
          </a:p>
          <a:p>
            <a:pPr lvl="0"/>
            <a:r>
              <a:rPr lang="en-US" dirty="0">
                <a:latin typeface="Times New Roman" pitchFamily="18" charset="0"/>
                <a:cs typeface="Times New Roman" pitchFamily="18" charset="0"/>
              </a:rPr>
              <a:t>Superficial cells: </a:t>
            </a:r>
            <a:r>
              <a:rPr lang="en-US" b="1" dirty="0">
                <a:solidFill>
                  <a:srgbClr val="FF33CC"/>
                </a:solidFill>
                <a:latin typeface="Times New Roman" pitchFamily="18" charset="0"/>
                <a:cs typeface="Times New Roman" pitchFamily="18" charset="0"/>
              </a:rPr>
              <a:t>Pink</a:t>
            </a:r>
          </a:p>
          <a:p>
            <a:pPr lvl="0"/>
            <a:r>
              <a:rPr lang="en-US" dirty="0">
                <a:latin typeface="Times New Roman" pitchFamily="18" charset="0"/>
                <a:cs typeface="Times New Roman" pitchFamily="18" charset="0"/>
              </a:rPr>
              <a:t>Intermediate and </a:t>
            </a:r>
            <a:r>
              <a:rPr lang="en-US" dirty="0" err="1">
                <a:latin typeface="Times New Roman" pitchFamily="18" charset="0"/>
                <a:cs typeface="Times New Roman" pitchFamily="18" charset="0"/>
              </a:rPr>
              <a:t>Parabasal</a:t>
            </a:r>
            <a:r>
              <a:rPr lang="en-US" dirty="0">
                <a:latin typeface="Times New Roman" pitchFamily="18" charset="0"/>
                <a:cs typeface="Times New Roman" pitchFamily="18" charset="0"/>
              </a:rPr>
              <a:t> Cells: </a:t>
            </a:r>
            <a:r>
              <a:rPr lang="en-US" b="1" dirty="0">
                <a:solidFill>
                  <a:srgbClr val="00B0F0"/>
                </a:solidFill>
                <a:latin typeface="Times New Roman" pitchFamily="18" charset="0"/>
                <a:cs typeface="Times New Roman" pitchFamily="18" charset="0"/>
              </a:rPr>
              <a:t>Blue-Green</a:t>
            </a:r>
          </a:p>
          <a:p>
            <a:pPr lvl="0"/>
            <a:r>
              <a:rPr lang="en-US" dirty="0" err="1">
                <a:latin typeface="Times New Roman" pitchFamily="18" charset="0"/>
                <a:cs typeface="Times New Roman" pitchFamily="18" charset="0"/>
              </a:rPr>
              <a:t>Eosinophil</a:t>
            </a:r>
            <a:r>
              <a:rPr lang="en-US" dirty="0">
                <a:latin typeface="Times New Roman" pitchFamily="18" charset="0"/>
                <a:cs typeface="Times New Roman" pitchFamily="18" charset="0"/>
              </a:rPr>
              <a:t>: </a:t>
            </a:r>
            <a:r>
              <a:rPr lang="en-US" b="1" dirty="0">
                <a:solidFill>
                  <a:schemeClr val="accent6">
                    <a:lumMod val="75000"/>
                  </a:schemeClr>
                </a:solidFill>
                <a:latin typeface="Times New Roman" pitchFamily="18" charset="0"/>
                <a:cs typeface="Times New Roman" pitchFamily="18" charset="0"/>
              </a:rPr>
              <a:t>Orange Red</a:t>
            </a:r>
          </a:p>
          <a:p>
            <a:pPr lvl="0"/>
            <a:r>
              <a:rPr lang="en-US" dirty="0" err="1">
                <a:latin typeface="Times New Roman" pitchFamily="18" charset="0"/>
                <a:cs typeface="Times New Roman" pitchFamily="18" charset="0"/>
              </a:rPr>
              <a:t>Metaplastic</a:t>
            </a:r>
            <a:r>
              <a:rPr lang="en-US" dirty="0">
                <a:latin typeface="Times New Roman" pitchFamily="18" charset="0"/>
                <a:cs typeface="Times New Roman" pitchFamily="18" charset="0"/>
              </a:rPr>
              <a:t> cells: May contain both blue/green and pink</a:t>
            </a:r>
          </a:p>
          <a:p>
            <a:pPr lvl="0"/>
            <a:r>
              <a:rPr lang="en-US" i="1" dirty="0">
                <a:latin typeface="Times New Roman" pitchFamily="18" charset="0"/>
                <a:cs typeface="Times New Roman" pitchFamily="18" charset="0"/>
              </a:rPr>
              <a:t>Candida</a:t>
            </a:r>
            <a:r>
              <a:rPr lang="en-US"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Red</a:t>
            </a:r>
          </a:p>
          <a:p>
            <a:pPr lvl="0"/>
            <a:r>
              <a:rPr lang="en-US" i="1" dirty="0" err="1">
                <a:latin typeface="Times New Roman" pitchFamily="18" charset="0"/>
                <a:cs typeface="Times New Roman" pitchFamily="18" charset="0"/>
              </a:rPr>
              <a:t>Trichomonas</a:t>
            </a:r>
            <a:r>
              <a:rPr lang="en-US" dirty="0">
                <a:latin typeface="Times New Roman" pitchFamily="18" charset="0"/>
                <a:cs typeface="Times New Roman" pitchFamily="18" charset="0"/>
              </a:rPr>
              <a:t>: </a:t>
            </a:r>
            <a:r>
              <a:rPr lang="en-US" b="1" dirty="0">
                <a:solidFill>
                  <a:srgbClr val="669900"/>
                </a:solidFill>
                <a:latin typeface="Times New Roman" pitchFamily="18" charset="0"/>
                <a:cs typeface="Times New Roman" pitchFamily="18" charset="0"/>
              </a:rPr>
              <a:t>Grey-green</a:t>
            </a:r>
          </a:p>
          <a:p>
            <a:endParaRPr lang="en-US" dirty="0"/>
          </a:p>
        </p:txBody>
      </p:sp>
      <p:sp>
        <p:nvSpPr>
          <p:cNvPr id="6" name="TextBox 5"/>
          <p:cNvSpPr txBox="1"/>
          <p:nvPr/>
        </p:nvSpPr>
        <p:spPr>
          <a:xfrm>
            <a:off x="228600" y="4419600"/>
            <a:ext cx="8686800" cy="615553"/>
          </a:xfrm>
          <a:prstGeom prst="rect">
            <a:avLst/>
          </a:prstGeom>
          <a:noFill/>
        </p:spPr>
        <p:txBody>
          <a:bodyPr wrap="square" rtlCol="0">
            <a:spAutoFit/>
          </a:bodyPr>
          <a:lstStyle/>
          <a:p>
            <a:r>
              <a:rPr lang="en-US" sz="1600" dirty="0" smtClean="0">
                <a:solidFill>
                  <a:srgbClr val="FF0000"/>
                </a:solidFill>
                <a:latin typeface="Times New Roman" pitchFamily="18" charset="0"/>
                <a:cs typeface="Times New Roman" pitchFamily="18" charset="0"/>
              </a:rPr>
              <a:t>Staining dyes will stain different components of the cell with different colors and intensities as follows: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5909310"/>
          </a:xfrm>
          <a:prstGeom prst="rect">
            <a:avLst/>
          </a:prstGeom>
          <a:noFill/>
        </p:spPr>
        <p:txBody>
          <a:bodyPr wrap="square" rtlCol="0">
            <a:spAutoFit/>
          </a:bodyPr>
          <a:lstStyle/>
          <a:p>
            <a:pPr algn="just">
              <a:lnSpc>
                <a:spcPct val="200000"/>
              </a:lnSpc>
            </a:pPr>
            <a:r>
              <a:rPr lang="en-US" sz="2000" b="1" dirty="0">
                <a:solidFill>
                  <a:srgbClr val="002060"/>
                </a:solidFill>
                <a:latin typeface="Times New Roman" pitchFamily="18" charset="0"/>
                <a:cs typeface="Times New Roman" pitchFamily="18" charset="0"/>
              </a:rPr>
              <a:t>Applications of </a:t>
            </a:r>
            <a:r>
              <a:rPr lang="en-US" sz="2000" b="1" dirty="0" err="1">
                <a:solidFill>
                  <a:srgbClr val="002060"/>
                </a:solidFill>
                <a:latin typeface="Times New Roman" pitchFamily="18" charset="0"/>
                <a:cs typeface="Times New Roman" pitchFamily="18" charset="0"/>
              </a:rPr>
              <a:t>Papanicolaou</a:t>
            </a:r>
            <a:r>
              <a:rPr lang="en-US" sz="2000" b="1" dirty="0">
                <a:solidFill>
                  <a:srgbClr val="002060"/>
                </a:solidFill>
                <a:latin typeface="Times New Roman" pitchFamily="18" charset="0"/>
                <a:cs typeface="Times New Roman" pitchFamily="18" charset="0"/>
              </a:rPr>
              <a:t> Staining (Pap stain)</a:t>
            </a:r>
            <a:endParaRPr lang="en-US" sz="2000" dirty="0">
              <a:solidFill>
                <a:srgbClr val="002060"/>
              </a:solidFill>
              <a:latin typeface="Times New Roman" pitchFamily="18" charset="0"/>
              <a:cs typeface="Times New Roman" pitchFamily="18" charset="0"/>
            </a:endParaRPr>
          </a:p>
          <a:p>
            <a:pPr lvl="0" algn="just">
              <a:lnSpc>
                <a:spcPct val="200000"/>
              </a:lnSpc>
              <a:buFont typeface="Wingdings" pitchFamily="2" charset="2"/>
              <a:buChar char="ü"/>
            </a:pPr>
            <a:r>
              <a:rPr lang="en-US" sz="2000" dirty="0">
                <a:latin typeface="Times New Roman" pitchFamily="18" charset="0"/>
                <a:cs typeface="Times New Roman" pitchFamily="18" charset="0"/>
              </a:rPr>
              <a:t>Used in the Pap smear (or Pap test).</a:t>
            </a:r>
          </a:p>
          <a:p>
            <a:pPr lvl="0" algn="just">
              <a:lnSpc>
                <a:spcPct val="200000"/>
              </a:lnSpc>
              <a:buFont typeface="Wingdings" pitchFamily="2" charset="2"/>
              <a:buChar char="ü"/>
            </a:pPr>
            <a:r>
              <a:rPr lang="en-US" sz="2000" dirty="0">
                <a:latin typeface="Times New Roman" pitchFamily="18" charset="0"/>
                <a:cs typeface="Times New Roman" pitchFamily="18" charset="0"/>
              </a:rPr>
              <a:t>Screening for cervical cancer.</a:t>
            </a:r>
          </a:p>
          <a:p>
            <a:pPr lvl="0" algn="just">
              <a:lnSpc>
                <a:spcPct val="200000"/>
              </a:lnSpc>
              <a:buFont typeface="Wingdings" pitchFamily="2" charset="2"/>
              <a:buChar char="ü"/>
            </a:pPr>
            <a:r>
              <a:rPr lang="en-US" sz="2000" dirty="0">
                <a:latin typeface="Times New Roman" pitchFamily="18" charset="0"/>
                <a:cs typeface="Times New Roman" pitchFamily="18" charset="0"/>
              </a:rPr>
              <a:t>Examination of myeloma cancer cells of the liver.</a:t>
            </a:r>
          </a:p>
          <a:p>
            <a:pPr lvl="0" algn="just">
              <a:lnSpc>
                <a:spcPct val="200000"/>
              </a:lnSpc>
              <a:buFont typeface="Wingdings" pitchFamily="2" charset="2"/>
              <a:buChar char="ü"/>
            </a:pPr>
            <a:r>
              <a:rPr lang="en-US" sz="2000" dirty="0">
                <a:latin typeface="Times New Roman" pitchFamily="18" charset="0"/>
                <a:cs typeface="Times New Roman" pitchFamily="18" charset="0"/>
              </a:rPr>
              <a:t>Screening for thyroid cancer.</a:t>
            </a:r>
          </a:p>
          <a:p>
            <a:pPr lvl="0" algn="just">
              <a:lnSpc>
                <a:spcPct val="200000"/>
              </a:lnSpc>
              <a:buFont typeface="Wingdings" pitchFamily="2" charset="2"/>
              <a:buChar char="ü"/>
            </a:pPr>
            <a:r>
              <a:rPr lang="en-US" sz="2000" dirty="0">
                <a:latin typeface="Times New Roman" pitchFamily="18" charset="0"/>
                <a:cs typeface="Times New Roman" pitchFamily="18" charset="0"/>
              </a:rPr>
              <a:t>Screening for cell carcinomas.</a:t>
            </a:r>
          </a:p>
          <a:p>
            <a:pPr lvl="0" algn="just">
              <a:lnSpc>
                <a:spcPct val="200000"/>
              </a:lnSpc>
              <a:buFont typeface="Wingdings" pitchFamily="2" charset="2"/>
              <a:buChar char="ü"/>
            </a:pPr>
            <a:r>
              <a:rPr lang="en-US" sz="2000" dirty="0">
                <a:latin typeface="Times New Roman" pitchFamily="18" charset="0"/>
                <a:cs typeface="Times New Roman" pitchFamily="18" charset="0"/>
              </a:rPr>
              <a:t>Examination and characterization of benign tumors.</a:t>
            </a:r>
          </a:p>
          <a:p>
            <a:pPr lvl="0" algn="just">
              <a:lnSpc>
                <a:spcPct val="200000"/>
              </a:lnSpc>
              <a:buFont typeface="Wingdings" pitchFamily="2" charset="2"/>
              <a:buChar char="ü"/>
            </a:pPr>
            <a:r>
              <a:rPr lang="en-US" sz="2000" dirty="0">
                <a:latin typeface="Times New Roman" pitchFamily="18" charset="0"/>
                <a:cs typeface="Times New Roman" pitchFamily="18" charset="0"/>
              </a:rPr>
              <a:t>Identification of </a:t>
            </a:r>
            <a:r>
              <a:rPr lang="en-US" sz="2000" i="1" dirty="0">
                <a:latin typeface="Times New Roman" pitchFamily="18" charset="0"/>
                <a:cs typeface="Times New Roman" pitchFamily="18" charset="0"/>
              </a:rPr>
              <a:t>Candida</a:t>
            </a:r>
            <a:r>
              <a:rPr lang="en-US" sz="2000" dirty="0">
                <a:latin typeface="Times New Roman" pitchFamily="18" charset="0"/>
                <a:cs typeface="Times New Roman" pitchFamily="18" charset="0"/>
              </a:rPr>
              <a:t> species.</a:t>
            </a:r>
          </a:p>
          <a:p>
            <a:pPr lvl="0" algn="just">
              <a:lnSpc>
                <a:spcPct val="200000"/>
              </a:lnSpc>
              <a:buFont typeface="Wingdings" pitchFamily="2" charset="2"/>
              <a:buChar char="ü"/>
            </a:pPr>
            <a:r>
              <a:rPr lang="en-US" sz="2000" dirty="0">
                <a:latin typeface="Times New Roman" pitchFamily="18" charset="0"/>
                <a:cs typeface="Times New Roman" pitchFamily="18" charset="0"/>
              </a:rPr>
              <a:t>Identification of </a:t>
            </a:r>
            <a:r>
              <a:rPr lang="en-US" sz="2000" i="1" dirty="0">
                <a:latin typeface="Times New Roman" pitchFamily="18" charset="0"/>
                <a:cs typeface="Times New Roman" pitchFamily="18" charset="0"/>
              </a:rPr>
              <a:t>Chlamydia </a:t>
            </a:r>
            <a:r>
              <a:rPr lang="en-US" sz="2000" i="1" dirty="0" err="1">
                <a:latin typeface="Times New Roman" pitchFamily="18" charset="0"/>
                <a:cs typeface="Times New Roman" pitchFamily="18" charset="0"/>
              </a:rPr>
              <a:t>trachomatis</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607</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cp:revision>
  <dcterms:created xsi:type="dcterms:W3CDTF">2021-08-16T13:46:28Z</dcterms:created>
  <dcterms:modified xsi:type="dcterms:W3CDTF">2021-08-16T14:15:34Z</dcterms:modified>
</cp:coreProperties>
</file>